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79" r:id="rId4"/>
    <p:sldId id="280" r:id="rId5"/>
    <p:sldId id="281" r:id="rId6"/>
    <p:sldId id="275" r:id="rId7"/>
    <p:sldId id="277" r:id="rId8"/>
    <p:sldId id="268" r:id="rId9"/>
    <p:sldId id="272" r:id="rId10"/>
    <p:sldId id="261" r:id="rId11"/>
    <p:sldId id="262" r:id="rId12"/>
    <p:sldId id="263" r:id="rId13"/>
    <p:sldId id="270" r:id="rId14"/>
    <p:sldId id="269" r:id="rId15"/>
    <p:sldId id="271" r:id="rId16"/>
    <p:sldId id="265" r:id="rId17"/>
    <p:sldId id="266" r:id="rId18"/>
    <p:sldId id="274" r:id="rId19"/>
    <p:sldId id="282" r:id="rId20"/>
  </p:sldIdLst>
  <p:sldSz cx="6859588" cy="54864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EBF9"/>
    <a:srgbClr val="49D4F7"/>
    <a:srgbClr val="36F5F8"/>
    <a:srgbClr val="5FF7F9"/>
    <a:srgbClr val="95F8FB"/>
    <a:srgbClr val="0000CC"/>
    <a:srgbClr val="00006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428" y="-84"/>
      </p:cViewPr>
      <p:guideLst>
        <p:guide orient="horz" pos="1728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1704975"/>
            <a:ext cx="5830888" cy="11747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3108325"/>
            <a:ext cx="4802188" cy="14033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E144B-9553-4882-A018-BA240D432AE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56216565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06F52-6252-4CBF-B644-599ED83F38D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15468760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3638" y="219075"/>
            <a:ext cx="1543050" cy="46815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219075"/>
            <a:ext cx="4478338" cy="46815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CBA7-B5F9-421C-89C4-4DE4C0F7D17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2787077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92206-B482-42C6-88FB-8D68C51B86A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4702673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3525838"/>
            <a:ext cx="5830887" cy="1089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2325688"/>
            <a:ext cx="5830887" cy="12001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DFDE2-FBE2-4F28-B709-EC759A3CD92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34995367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1279525"/>
            <a:ext cx="3009900" cy="362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1279525"/>
            <a:ext cx="3011488" cy="362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BB4BA-0CA1-477C-B71C-ED8E37575ED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16779998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1228725"/>
            <a:ext cx="3030538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1739900"/>
            <a:ext cx="3030538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1228725"/>
            <a:ext cx="3032125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1739900"/>
            <a:ext cx="3032125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EB382-C460-4245-8F7C-66B1CD464E7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22503313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08EBE-3302-4C39-BB86-AEE32E18CB8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22683563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06A8C-9D68-4489-B9E8-1DBB9815B93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22691921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19075"/>
            <a:ext cx="2257425" cy="9286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219075"/>
            <a:ext cx="3835400" cy="4681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147763"/>
            <a:ext cx="2257425" cy="3752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AFBE9-50A7-4AFD-9241-131C2280BC6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1626476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3840163"/>
            <a:ext cx="4116387" cy="454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490538"/>
            <a:ext cx="4116387" cy="32908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4294188"/>
            <a:ext cx="4116387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9A4C2-62EF-4F58-B64B-9A7A596FCF4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1704949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219075"/>
            <a:ext cx="61737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0546" tIns="35273" rIns="70546" bIns="352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279525"/>
            <a:ext cx="6173788" cy="36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0546" tIns="35273" rIns="70546" bIns="35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4995863"/>
            <a:ext cx="1600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0546" tIns="35273" rIns="70546" bIns="35273" numCol="1" anchor="t" anchorCtr="0" compatLnSpc="1">
            <a:prstTxWarp prst="textNoShape">
              <a:avLst/>
            </a:prstTxWarp>
          </a:bodyPr>
          <a:lstStyle>
            <a:lvl1pPr defTabSz="704850">
              <a:defRPr sz="11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4995863"/>
            <a:ext cx="21732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0546" tIns="35273" rIns="70546" bIns="35273" numCol="1" anchor="t" anchorCtr="0" compatLnSpc="1">
            <a:prstTxWarp prst="textNoShape">
              <a:avLst/>
            </a:prstTxWarp>
          </a:bodyPr>
          <a:lstStyle>
            <a:lvl1pPr algn="ctr" defTabSz="704850">
              <a:defRPr sz="11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6488" y="4995863"/>
            <a:ext cx="1600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0546" tIns="35273" rIns="70546" bIns="35273" numCol="1" anchor="t" anchorCtr="0" compatLnSpc="1">
            <a:prstTxWarp prst="textNoShape">
              <a:avLst/>
            </a:prstTxWarp>
          </a:bodyPr>
          <a:lstStyle>
            <a:lvl1pPr algn="r" defTabSz="704850">
              <a:defRPr sz="1100"/>
            </a:lvl1pPr>
          </a:lstStyle>
          <a:p>
            <a:fld id="{9F3FF2AD-FD79-41C9-B97E-070BC507CBDD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defTabSz="704850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265113" indent="-265113" algn="l" defTabSz="704850" rtl="0" fontAlgn="base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0663" algn="l" defTabSz="704850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2pPr>
      <a:lvl3pPr marL="881063" indent="-176213" algn="l" defTabSz="704850" rtl="0" fontAlgn="base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235075" indent="-176213" algn="l" defTabSz="704850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87500" indent="-176213" algn="l" defTabSz="70485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2044700" indent="-176213" algn="l" defTabSz="70485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501900" indent="-176213" algn="l" defTabSz="70485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959100" indent="-176213" algn="l" defTabSz="70485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3416300" indent="-176213" algn="l" defTabSz="70485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06625" y="3463925"/>
            <a:ext cx="2573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/>
          <a:p>
            <a:pPr defTabSz="704850"/>
            <a:r>
              <a:rPr lang="zh-CN" altLang="zh-CN" sz="3600" b="1">
                <a:solidFill>
                  <a:srgbClr val="0000CC"/>
                </a:solidFill>
                <a:latin typeface="RockoUltraFLF" charset="0"/>
                <a:ea typeface="黑体" pitchFamily="49" charset="-122"/>
              </a:rPr>
              <a:t>Self check</a:t>
            </a:r>
            <a:r>
              <a:rPr lang="zh-CN" altLang="zh-CN" sz="3600" b="1">
                <a:latin typeface="RockoUltraFLF" charset="0"/>
                <a:ea typeface="黑体" pitchFamily="49" charset="-122"/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/>
        </p:nvSpPr>
        <p:spPr bwMode="auto">
          <a:xfrm>
            <a:off x="477838" y="511175"/>
            <a:ext cx="5832475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2" tIns="35271" rIns="70542" bIns="35271" anchor="ctr"/>
          <a:lstStyle/>
          <a:p>
            <a:pPr algn="ctr" defTabSz="704850">
              <a:buFontTx/>
              <a:buNone/>
            </a:pPr>
            <a:r>
              <a:rPr lang="zh-CN" altLang="zh-CN" sz="4000" b="1" u="sng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Unit 3</a:t>
            </a:r>
            <a:r>
              <a:rPr lang="zh-CN" altLang="zh-CN" sz="4000" b="1">
                <a:solidFill>
                  <a:srgbClr val="003300"/>
                </a:solidFill>
                <a:latin typeface="Arial Black" pitchFamily="34" charset="0"/>
              </a:rPr>
              <a:t> </a:t>
            </a:r>
            <a:r>
              <a:rPr lang="zh-CN" altLang="zh-CN" sz="3600" b="1">
                <a:solidFill>
                  <a:srgbClr val="006600"/>
                </a:solidFill>
                <a:latin typeface="Arial Black" pitchFamily="34" charset="0"/>
              </a:rPr>
              <a:t/>
            </a:r>
            <a:br>
              <a:rPr lang="zh-CN" altLang="zh-CN" sz="3600" b="1">
                <a:solidFill>
                  <a:srgbClr val="006600"/>
                </a:solidFill>
                <a:latin typeface="Arial Black" pitchFamily="34" charset="0"/>
              </a:rPr>
            </a:br>
            <a:r>
              <a:rPr lang="zh-CN" altLang="zh-CN" sz="3200" b="1">
                <a:solidFill>
                  <a:srgbClr val="006600"/>
                </a:solidFill>
              </a:rPr>
              <a:t/>
            </a:r>
            <a:br>
              <a:rPr lang="zh-CN" altLang="zh-CN" sz="3200" b="1">
                <a:solidFill>
                  <a:srgbClr val="006600"/>
                </a:solidFill>
              </a:rPr>
            </a:br>
            <a:r>
              <a:rPr lang="zh-CN" altLang="zh-CN" sz="3600" b="1">
                <a:solidFill>
                  <a:srgbClr val="CC0000"/>
                </a:solidFill>
                <a:latin typeface="Arial Black" pitchFamily="34" charset="0"/>
              </a:rPr>
              <a:t>I’m more outgoing </a:t>
            </a:r>
            <a:br>
              <a:rPr lang="zh-CN" altLang="zh-CN" sz="3600" b="1">
                <a:solidFill>
                  <a:srgbClr val="CC0000"/>
                </a:solidFill>
                <a:latin typeface="Arial Black" pitchFamily="34" charset="0"/>
              </a:rPr>
            </a:br>
            <a:r>
              <a:rPr lang="zh-CN" altLang="zh-CN" sz="3600" b="1">
                <a:solidFill>
                  <a:srgbClr val="CC0000"/>
                </a:solidFill>
                <a:latin typeface="Arial Black" pitchFamily="34" charset="0"/>
              </a:rPr>
              <a:t>than my sister.</a:t>
            </a:r>
          </a:p>
        </p:txBody>
      </p:sp>
    </p:spTree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3375" y="942975"/>
            <a:ext cx="5976938" cy="4176713"/>
          </a:xfrm>
          <a:noFill/>
        </p:spPr>
        <p:txBody>
          <a:bodyPr wrap="none"/>
          <a:lstStyle/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1. This year they have produced ____ 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grain ______ they did last year.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A; as less; as            B. as few; as   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C. as few; as            D. less; than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2. Which is ______ classroom, this 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classroom or that one?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A. bigger                   B. the bigger    </a:t>
            </a:r>
          </a:p>
          <a:p>
            <a:pPr marL="476250" indent="-476250"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C. the bigger             D. bigger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446713" y="942975"/>
            <a:ext cx="3984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493963" y="3032125"/>
            <a:ext cx="3984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61938" y="439738"/>
            <a:ext cx="23050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zh-CN" sz="2800" b="1">
                <a:solidFill>
                  <a:srgbClr val="990000"/>
                </a:solidFill>
              </a:rPr>
              <a:t>Ⅲ. </a:t>
            </a:r>
            <a:r>
              <a:rPr lang="zh-CN" sz="2800" b="1">
                <a:solidFill>
                  <a:srgbClr val="990000"/>
                </a:solidFill>
                <a:ea typeface="黑体" pitchFamily="49" charset="-122"/>
              </a:rPr>
              <a:t>单项选择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8913" y="655638"/>
            <a:ext cx="6192837" cy="4321175"/>
          </a:xfrm>
          <a:noFill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3. This apple  is ________ that one.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A. as big twice as       B. as big as twice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C. as twice big as       D. twice as big as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4. There are more books in our library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than ________.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A. theirs                     B. those in theirs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C. that in theirs         D. those in their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70225" y="655638"/>
            <a:ext cx="3984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846263" y="2959100"/>
            <a:ext cx="37941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838" y="784225"/>
            <a:ext cx="6173787" cy="3621088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zh-CN" altLang="zh-CN" b="1">
                <a:latin typeface="Times New Roman" pitchFamily="18" charset="0"/>
              </a:rPr>
              <a:t>   </a:t>
            </a:r>
            <a:r>
              <a:rPr lang="zh-CN" altLang="zh-CN" sz="2800" b="1">
                <a:latin typeface="Times New Roman" pitchFamily="18" charset="0"/>
              </a:rPr>
              <a:t>5. It is thought that the harder  </a:t>
            </a: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________, ________ result you’ll get.</a:t>
            </a: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A. you work; the better        </a:t>
            </a: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B. you will work; the more better</a:t>
            </a: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C. you worked; a better        </a:t>
            </a: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D. you were working; more better</a:t>
            </a:r>
          </a:p>
          <a:p>
            <a:pPr>
              <a:buFontTx/>
              <a:buNone/>
            </a:pPr>
            <a:endParaRPr lang="zh-CN" altLang="zh-CN" sz="2800" b="1">
              <a:latin typeface="Times New Roman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41438" y="1265238"/>
            <a:ext cx="3984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838" y="1130300"/>
            <a:ext cx="6173787" cy="3844925"/>
          </a:xfrm>
          <a:noFill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1. </a:t>
            </a:r>
            <a:r>
              <a:rPr lang="zh-CN" sz="2800" b="1">
                <a:latin typeface="Times New Roman" pitchFamily="18" charset="0"/>
              </a:rPr>
              <a:t>他比我大三岁。</a:t>
            </a:r>
          </a:p>
          <a:p>
            <a:pPr>
              <a:spcBef>
                <a:spcPct val="0"/>
              </a:spcBef>
              <a:buFontTx/>
              <a:buNone/>
            </a:pPr>
            <a:endParaRPr lang="zh-CN" sz="2800" b="1">
              <a:solidFill>
                <a:srgbClr val="0099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zh-CN" sz="28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2. </a:t>
            </a:r>
            <a:r>
              <a:rPr lang="zh-CN" sz="2800" b="1">
                <a:latin typeface="Times New Roman" pitchFamily="18" charset="0"/>
              </a:rPr>
              <a:t>我喜欢像我妹妹那样的人。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sz="2800" b="1">
                <a:solidFill>
                  <a:srgbClr val="0099FF"/>
                </a:solidFill>
                <a:latin typeface="Times New Roman" pitchFamily="18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zh-CN" sz="28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3. </a:t>
            </a:r>
            <a:r>
              <a:rPr lang="zh-CN" sz="2800" b="1">
                <a:latin typeface="Times New Roman" pitchFamily="18" charset="0"/>
              </a:rPr>
              <a:t>我像他一样强健。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261938" y="222250"/>
            <a:ext cx="1871662" cy="914400"/>
          </a:xfrm>
          <a:noFill/>
          <a:ln/>
        </p:spPr>
        <p:txBody>
          <a:bodyPr/>
          <a:lstStyle/>
          <a:p>
            <a:r>
              <a:rPr lang="zh-CN" altLang="zh-CN" sz="3200" b="1">
                <a:solidFill>
                  <a:srgbClr val="990000"/>
                </a:solidFill>
              </a:rPr>
              <a:t>Ⅳ. </a:t>
            </a:r>
            <a:r>
              <a:rPr lang="zh-CN" sz="3200" b="1">
                <a:solidFill>
                  <a:srgbClr val="990000"/>
                </a:solidFill>
                <a:ea typeface="黑体" pitchFamily="49" charset="-122"/>
              </a:rPr>
              <a:t>翻译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20713" y="1768475"/>
            <a:ext cx="496093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/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He is three</a:t>
            </a:r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years older than me.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49275" y="3070225"/>
            <a:ext cx="58102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>
              <a:lnSpc>
                <a:spcPct val="90000"/>
              </a:lnSpc>
              <a:spcBef>
                <a:spcPct val="20000"/>
              </a:spcBef>
            </a:pP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I like someone who are like my sister.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93738" y="4360863"/>
            <a:ext cx="37179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>
              <a:spcBef>
                <a:spcPct val="20000"/>
              </a:spcBef>
            </a:pP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I am as athletic as he is</a:t>
            </a:r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 autoUpdateAnimBg="0"/>
      <p:bldP spid="1536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4813" y="582613"/>
            <a:ext cx="6173787" cy="3621087"/>
          </a:xfrm>
          <a:noFill/>
        </p:spPr>
        <p:txBody>
          <a:bodyPr wrap="none"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zh-CN" b="1">
                <a:latin typeface="Times New Roman" pitchFamily="18" charset="0"/>
              </a:rPr>
              <a:t>4. We have a lot in common.  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zh-CN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zh-CN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>
                <a:latin typeface="Times New Roman" pitchFamily="18" charset="0"/>
              </a:rPr>
              <a:t>5. Black and white are opposites.  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zh-CN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zh-CN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>
                <a:latin typeface="Times New Roman" pitchFamily="18" charset="0"/>
              </a:rPr>
              <a:t>6. I don't know him well though I've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>
                <a:latin typeface="Times New Roman" pitchFamily="18" charset="0"/>
              </a:rPr>
              <a:t>    known him for a long time. 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765175" y="1190625"/>
            <a:ext cx="37068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/>
            <a:r>
              <a:rPr lang="zh-CN" sz="2800" b="1">
                <a:solidFill>
                  <a:srgbClr val="FF0000"/>
                </a:solidFill>
                <a:latin typeface="Times New Roman" pitchFamily="18" charset="0"/>
              </a:rPr>
              <a:t>我们有很多相同之处。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09638" y="2416175"/>
            <a:ext cx="224313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>
              <a:spcBef>
                <a:spcPct val="20000"/>
              </a:spcBef>
            </a:pPr>
            <a:r>
              <a:rPr lang="zh-CN" sz="2800" b="1">
                <a:solidFill>
                  <a:srgbClr val="FF0000"/>
                </a:solidFill>
                <a:latin typeface="Times New Roman" pitchFamily="18" charset="0"/>
              </a:rPr>
              <a:t>黑和白相反</a:t>
            </a:r>
            <a:r>
              <a:rPr lang="zh-CN" sz="2500" b="1">
                <a:solidFill>
                  <a:srgbClr val="FF0000"/>
                </a:solidFill>
                <a:latin typeface="Times New Roman" pitchFamily="18" charset="0"/>
              </a:rPr>
              <a:t>。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93738" y="3967163"/>
            <a:ext cx="4968875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/>
          <a:p>
            <a:pPr defTabSz="704850"/>
            <a:r>
              <a:rPr lang="zh-CN" sz="2800" b="1">
                <a:solidFill>
                  <a:srgbClr val="FF0000"/>
                </a:solidFill>
                <a:latin typeface="Times New Roman" pitchFamily="18" charset="0"/>
              </a:rPr>
              <a:t>我对他并不了解</a:t>
            </a: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zh-CN" sz="2800" b="1">
                <a:solidFill>
                  <a:srgbClr val="FF0000"/>
                </a:solidFill>
                <a:latin typeface="Times New Roman" pitchFamily="18" charset="0"/>
              </a:rPr>
              <a:t>虽然我认识</a:t>
            </a:r>
          </a:p>
          <a:p>
            <a:pPr defTabSz="704850"/>
            <a:r>
              <a:rPr lang="zh-CN" sz="2800" b="1">
                <a:solidFill>
                  <a:srgbClr val="FF0000"/>
                </a:solidFill>
                <a:latin typeface="Times New Roman" pitchFamily="18" charset="0"/>
              </a:rPr>
              <a:t>他已经很长时间了。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38" y="366713"/>
            <a:ext cx="2665412" cy="625475"/>
          </a:xfrm>
        </p:spPr>
        <p:txBody>
          <a:bodyPr/>
          <a:lstStyle/>
          <a:p>
            <a:pPr algn="l"/>
            <a:r>
              <a:rPr lang="zh-CN" altLang="zh-CN" sz="3200" b="1">
                <a:solidFill>
                  <a:srgbClr val="990000"/>
                </a:solidFill>
              </a:rPr>
              <a:t>Ⅴ. </a:t>
            </a:r>
            <a:r>
              <a:rPr lang="zh-CN" sz="3200" b="1">
                <a:solidFill>
                  <a:srgbClr val="990000"/>
                </a:solidFill>
                <a:latin typeface="黑体" pitchFamily="49" charset="-122"/>
                <a:ea typeface="黑体" pitchFamily="49" charset="-122"/>
              </a:rPr>
              <a:t>连词成句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1938" y="1014413"/>
            <a:ext cx="6264275" cy="4033837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1. my, math, subjects, favorite, English, are, and</a:t>
            </a:r>
          </a:p>
          <a:p>
            <a:pPr>
              <a:buFontTx/>
              <a:buNone/>
            </a:pPr>
            <a:endParaRPr lang="zh-CN" altLang="zh-CN" sz="2800" b="1">
              <a:solidFill>
                <a:srgbClr val="0099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2. parents, his, teachers, both, are </a:t>
            </a:r>
          </a:p>
          <a:p>
            <a:pPr>
              <a:buFontTx/>
              <a:buNone/>
            </a:pPr>
            <a:endParaRPr lang="zh-CN" altLang="zh-CN" sz="2800" b="1">
              <a:solidFill>
                <a:srgbClr val="0099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3. he, little, a, outgoing, more, me, is, than</a:t>
            </a:r>
          </a:p>
          <a:p>
            <a:pPr>
              <a:buFontTx/>
              <a:buNone/>
            </a:pPr>
            <a:endParaRPr lang="zh-CN" altLang="zh-CN" sz="2800" b="1">
              <a:solidFill>
                <a:srgbClr val="0099FF"/>
              </a:solidFill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77838" y="1951038"/>
            <a:ext cx="59896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/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My favorite subjects are English and math.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20713" y="3030538"/>
            <a:ext cx="4206875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/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His parents are both teachers.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20713" y="4471988"/>
            <a:ext cx="50625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/>
          <a:p>
            <a:pPr defTabSz="704850"/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He is a little more outgoing than me.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3" grpId="0" autoUpdateAnimBg="0"/>
      <p:bldP spid="1741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3375" y="942975"/>
            <a:ext cx="6121400" cy="3600450"/>
          </a:xfrm>
          <a:noFill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1. Their room is ___ _____ ________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     (</a:t>
            </a:r>
            <a:r>
              <a:rPr lang="zh-CN" sz="2600" b="1">
                <a:latin typeface="Times New Roman" pitchFamily="18" charset="0"/>
              </a:rPr>
              <a:t>稍大点</a:t>
            </a:r>
            <a:r>
              <a:rPr lang="zh-CN" altLang="zh-CN" sz="2600" b="1">
                <a:latin typeface="Times New Roman" pitchFamily="18" charset="0"/>
              </a:rPr>
              <a:t>) than yours.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2. I spend ____ ____ ______(</a:t>
            </a:r>
            <a:r>
              <a:rPr lang="zh-CN" sz="2600" b="1">
                <a:latin typeface="Times New Roman" pitchFamily="18" charset="0"/>
              </a:rPr>
              <a:t>多得多</a:t>
            </a:r>
            <a:r>
              <a:rPr lang="zh-CN" altLang="zh-CN" sz="2600" b="1">
                <a:latin typeface="Times New Roman" pitchFamily="18" charset="0"/>
              </a:rPr>
              <a:t>)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    time on Chinese than other subjects.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3. Their life was becoming ______ _____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2600" b="1">
                <a:latin typeface="Times New Roman" pitchFamily="18" charset="0"/>
              </a:rPr>
              <a:t>    ______ ________ (</a:t>
            </a:r>
            <a:r>
              <a:rPr lang="zh-CN" sz="2600" b="1">
                <a:latin typeface="Times New Roman" pitchFamily="18" charset="0"/>
              </a:rPr>
              <a:t>越来越困难</a:t>
            </a:r>
            <a:r>
              <a:rPr lang="zh-CN" altLang="zh-CN" sz="2600" b="1">
                <a:latin typeface="Times New Roman" pitchFamily="18" charset="0"/>
              </a:rPr>
              <a:t>).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709863" y="942975"/>
            <a:ext cx="3167062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600" b="1">
                <a:solidFill>
                  <a:srgbClr val="FF0000"/>
                </a:solidFill>
                <a:latin typeface="Times New Roman" pitchFamily="18" charset="0"/>
              </a:rPr>
              <a:t>a      little    bigger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89138" y="2166938"/>
            <a:ext cx="2592387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600" b="1">
                <a:solidFill>
                  <a:srgbClr val="FF0000"/>
                </a:solidFill>
                <a:latin typeface="Times New Roman" pitchFamily="18" charset="0"/>
              </a:rPr>
              <a:t>a      lot    more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294188" y="3319463"/>
            <a:ext cx="2232025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600" b="1">
                <a:solidFill>
                  <a:srgbClr val="FF0000"/>
                </a:solidFill>
                <a:latin typeface="Times New Roman" pitchFamily="18" charset="0"/>
              </a:rPr>
              <a:t>more   and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65175" y="3895725"/>
            <a:ext cx="28082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zh-CN" sz="2600" b="1">
                <a:solidFill>
                  <a:srgbClr val="FF0000"/>
                </a:solidFill>
                <a:latin typeface="Times New Roman" pitchFamily="18" charset="0"/>
              </a:rPr>
              <a:t>more   difficult 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88913" y="295275"/>
            <a:ext cx="4249737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990000"/>
                </a:solidFill>
              </a:rPr>
              <a:t>Ⅵ. </a:t>
            </a:r>
            <a:r>
              <a:rPr lang="zh-CN" sz="3200" b="1">
                <a:solidFill>
                  <a:srgbClr val="990000"/>
                </a:solidFill>
                <a:latin typeface="Times New Roman" pitchFamily="18" charset="0"/>
                <a:ea typeface="黑体" pitchFamily="49" charset="-122"/>
              </a:rPr>
              <a:t>根据汉语补全句子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  <p:bldP spid="1843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4813" y="798513"/>
            <a:ext cx="6121400" cy="3902075"/>
          </a:xfrm>
          <a:noFill/>
        </p:spPr>
        <p:txBody>
          <a:bodyPr wrap="none"/>
          <a:lstStyle/>
          <a:p>
            <a:pPr marL="469900" indent="-469900">
              <a:spcBef>
                <a:spcPct val="5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4. The days get ________ _______ </a:t>
            </a:r>
          </a:p>
          <a:p>
            <a:pPr marL="469900" indent="-469900">
              <a:spcBef>
                <a:spcPct val="5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________ (</a:t>
            </a:r>
            <a:r>
              <a:rPr lang="zh-CN" sz="2800" b="1">
                <a:latin typeface="Times New Roman" pitchFamily="18" charset="0"/>
              </a:rPr>
              <a:t>越来越短</a:t>
            </a:r>
            <a:r>
              <a:rPr lang="zh-CN" altLang="zh-CN" sz="2800" b="1">
                <a:latin typeface="Times New Roman" pitchFamily="18" charset="0"/>
              </a:rPr>
              <a:t>).</a:t>
            </a:r>
          </a:p>
          <a:p>
            <a:pPr marL="469900" indent="-469900">
              <a:spcBef>
                <a:spcPct val="50000"/>
              </a:spcBef>
              <a:buFontTx/>
              <a:buAutoNum type="arabicPeriod" startAt="5"/>
            </a:pPr>
            <a:r>
              <a:rPr lang="zh-CN" altLang="zh-CN" sz="2800" b="1">
                <a:latin typeface="Times New Roman" pitchFamily="18" charset="0"/>
              </a:rPr>
              <a:t>She wants to buy __________ </a:t>
            </a:r>
          </a:p>
          <a:p>
            <a:pPr marL="469900" indent="-469900">
              <a:spcBef>
                <a:spcPct val="5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 ________ (</a:t>
            </a:r>
            <a:r>
              <a:rPr lang="zh-CN" sz="2800" b="1">
                <a:latin typeface="Times New Roman" pitchFamily="18" charset="0"/>
              </a:rPr>
              <a:t>一些便宜的东西</a:t>
            </a:r>
            <a:r>
              <a:rPr lang="zh-CN" altLang="zh-CN" sz="2800" b="1">
                <a:latin typeface="Times New Roman" pitchFamily="18" charset="0"/>
              </a:rPr>
              <a:t>).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925763" y="798513"/>
            <a:ext cx="28082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shorter      and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81075" y="1447800"/>
            <a:ext cx="12477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shorter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573463" y="2022475"/>
            <a:ext cx="17033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something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125538" y="2671763"/>
            <a:ext cx="10302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cheap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  <p:bldP spid="19461" grpId="0" autoUpdateAnimBg="0"/>
      <p:bldP spid="1946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09638" y="1879600"/>
            <a:ext cx="48958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800" b="1">
                <a:latin typeface="Times New Roman" pitchFamily="18" charset="0"/>
              </a:rPr>
              <a:t>Write something about your </a:t>
            </a:r>
          </a:p>
          <a:p>
            <a:pPr>
              <a:lnSpc>
                <a:spcPct val="120000"/>
              </a:lnSpc>
            </a:pPr>
            <a:r>
              <a:rPr lang="zh-CN" altLang="zh-CN" sz="2800" b="1">
                <a:latin typeface="Times New Roman" pitchFamily="18" charset="0"/>
              </a:rPr>
              <a:t>past and now.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798513"/>
            <a:ext cx="4824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zh-CN" sz="4000" b="1">
                <a:solidFill>
                  <a:srgbClr val="0000CC"/>
                </a:solidFill>
                <a:latin typeface="RockoUltraFLF" charset="0"/>
              </a:rPr>
              <a:t>Homework</a:t>
            </a:r>
            <a:r>
              <a:rPr lang="zh-CN" altLang="zh-CN" sz="3600" b="1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5175" y="1303338"/>
            <a:ext cx="5184775" cy="1655762"/>
          </a:xfrm>
          <a:ln/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zh-CN" sz="8000" b="1">
                <a:solidFill>
                  <a:srgbClr val="0000CC"/>
                </a:solidFill>
                <a:latin typeface="RockoUltraFLF" charset="0"/>
              </a:rPr>
              <a:t>Bye-bye</a:t>
            </a:r>
            <a:r>
              <a:rPr lang="zh-CN" altLang="zh-CN" sz="8000" b="1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78f028221c7d4fd7d6cae25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158875"/>
            <a:ext cx="57626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349500" y="4543425"/>
            <a:ext cx="2378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quiet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412875" y="439738"/>
            <a:ext cx="3816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CC"/>
                </a:solidFill>
              </a:rPr>
              <a:t>Learn the Words!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70628090757_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7225"/>
            <a:ext cx="45370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941888" y="2238375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funny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663a46d2c640f9f9a8ec9a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0"/>
          <a:stretch>
            <a:fillRect/>
          </a:stretch>
        </p:blipFill>
        <p:spPr bwMode="auto">
          <a:xfrm>
            <a:off x="693738" y="511175"/>
            <a:ext cx="5434012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990725" y="4616450"/>
            <a:ext cx="2735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outgoing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fb1a84f917d78ecd0c86a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295275"/>
            <a:ext cx="5437187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49500" y="4614863"/>
            <a:ext cx="1800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athletic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xinsrc_092120216135048421534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511175"/>
            <a:ext cx="3455988" cy="44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81525" y="2238375"/>
            <a:ext cx="15128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smart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838200" y="871538"/>
            <a:ext cx="5092700" cy="406400"/>
          </a:xfrm>
          <a:prstGeom prst="rect">
            <a:avLst/>
          </a:prstGeom>
          <a:solidFill>
            <a:srgbClr val="7AEB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200" b="1">
                <a:solidFill>
                  <a:srgbClr val="FF0000"/>
                </a:solidFill>
              </a:rPr>
              <a:t>quiet   funny  outgoing  kind   athletic</a:t>
            </a: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190500" y="1447800"/>
            <a:ext cx="65627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AEBF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/>
          <a:lstStyle>
            <a:lvl1pPr marL="265113" indent="-2651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ct val="30000"/>
              </a:spcBef>
              <a:buFont typeface="Arial" pitchFamily="34" charset="0"/>
              <a:buAutoNum type="arabicPeriod"/>
            </a:pPr>
            <a:r>
              <a:rPr lang="zh-CN" altLang="zh-CN" sz="2500" b="1">
                <a:latin typeface="Times New Roman" pitchFamily="18" charset="0"/>
              </a:rPr>
              <a:t>My friend likes sports. She’s very _______.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Arial" pitchFamily="34" charset="0"/>
              <a:buAutoNum type="arabicPeriod"/>
            </a:pPr>
            <a:r>
              <a:rPr lang="zh-CN" altLang="zh-CN" sz="2500" b="1">
                <a:latin typeface="Times New Roman" pitchFamily="18" charset="0"/>
              </a:rPr>
              <a:t>Paul is never _____ ! He can’t stop talking.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Arial" pitchFamily="34" charset="0"/>
              <a:buAutoNum type="arabicPeriod"/>
            </a:pPr>
            <a:r>
              <a:rPr lang="zh-CN" altLang="zh-CN" sz="2500" b="1">
                <a:latin typeface="Times New Roman" pitchFamily="18" charset="0"/>
              </a:rPr>
              <a:t>Lu Xiang is really ______. She is very good </a:t>
            </a:r>
          </a:p>
          <a:p>
            <a:pPr>
              <a:lnSpc>
                <a:spcPct val="80000"/>
              </a:lnSpc>
              <a:spcBef>
                <a:spcPct val="30000"/>
              </a:spcBef>
            </a:pPr>
            <a:r>
              <a:rPr lang="zh-CN" altLang="zh-CN" sz="2500" b="1">
                <a:latin typeface="Times New Roman" pitchFamily="18" charset="0"/>
              </a:rPr>
              <a:t>   at math, physics and chemistry.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Arial" pitchFamily="34" charset="0"/>
              <a:buAutoNum type="arabicPeriod" startAt="4"/>
            </a:pPr>
            <a:r>
              <a:rPr lang="zh-CN" altLang="zh-CN" sz="2500" b="1">
                <a:latin typeface="Times New Roman" pitchFamily="18" charset="0"/>
              </a:rPr>
              <a:t>Mary is a ______ girl. She always makes me </a:t>
            </a:r>
          </a:p>
          <a:p>
            <a:pPr>
              <a:lnSpc>
                <a:spcPct val="80000"/>
              </a:lnSpc>
              <a:spcBef>
                <a:spcPct val="30000"/>
              </a:spcBef>
            </a:pPr>
            <a:r>
              <a:rPr lang="zh-CN" altLang="zh-CN" sz="2500" b="1">
                <a:latin typeface="Times New Roman" pitchFamily="18" charset="0"/>
              </a:rPr>
              <a:t>   laugh.</a:t>
            </a:r>
          </a:p>
          <a:p>
            <a:pPr>
              <a:lnSpc>
                <a:spcPct val="80000"/>
              </a:lnSpc>
              <a:spcBef>
                <a:spcPct val="30000"/>
              </a:spcBef>
            </a:pPr>
            <a:r>
              <a:rPr lang="zh-CN" altLang="zh-CN" sz="2500" b="1">
                <a:latin typeface="Times New Roman" pitchFamily="18" charset="0"/>
              </a:rPr>
              <a:t>5. Jane isn’t very _________ . She likes to stay </a:t>
            </a:r>
          </a:p>
          <a:p>
            <a:pPr>
              <a:lnSpc>
                <a:spcPct val="80000"/>
              </a:lnSpc>
              <a:spcBef>
                <a:spcPct val="30000"/>
              </a:spcBef>
            </a:pPr>
            <a:r>
              <a:rPr lang="zh-CN" altLang="zh-CN" sz="2500" b="1">
                <a:latin typeface="Times New Roman" pitchFamily="18" charset="0"/>
              </a:rPr>
              <a:t>   at home and read.</a:t>
            </a:r>
          </a:p>
        </p:txBody>
      </p:sp>
      <p:sp>
        <p:nvSpPr>
          <p:cNvPr id="9220" name="Text Box 15"/>
          <p:cNvSpPr txBox="1">
            <a:spLocks noChangeArrowheads="1"/>
          </p:cNvSpPr>
          <p:nvPr/>
        </p:nvSpPr>
        <p:spPr bwMode="auto">
          <a:xfrm>
            <a:off x="5086350" y="1374775"/>
            <a:ext cx="11461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athletic</a:t>
            </a:r>
          </a:p>
        </p:txBody>
      </p:sp>
      <p:sp>
        <p:nvSpPr>
          <p:cNvPr id="9221" name="Text Box 16"/>
          <p:cNvSpPr txBox="1">
            <a:spLocks noChangeArrowheads="1"/>
          </p:cNvSpPr>
          <p:nvPr/>
        </p:nvSpPr>
        <p:spPr bwMode="auto">
          <a:xfrm>
            <a:off x="2349500" y="1806575"/>
            <a:ext cx="830263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quiet</a:t>
            </a:r>
          </a:p>
        </p:txBody>
      </p:sp>
      <p:sp>
        <p:nvSpPr>
          <p:cNvPr id="9222" name="Text Box 17"/>
          <p:cNvSpPr txBox="1">
            <a:spLocks noChangeArrowheads="1"/>
          </p:cNvSpPr>
          <p:nvPr/>
        </p:nvSpPr>
        <p:spPr bwMode="auto">
          <a:xfrm>
            <a:off x="3070225" y="2238375"/>
            <a:ext cx="935038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smart</a:t>
            </a:r>
          </a:p>
        </p:txBody>
      </p:sp>
      <p:sp>
        <p:nvSpPr>
          <p:cNvPr id="9223" name="Text Box 18"/>
          <p:cNvSpPr txBox="1">
            <a:spLocks noChangeArrowheads="1"/>
          </p:cNvSpPr>
          <p:nvPr/>
        </p:nvSpPr>
        <p:spPr bwMode="auto">
          <a:xfrm>
            <a:off x="1917700" y="3030538"/>
            <a:ext cx="936625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funny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2638425" y="3895725"/>
            <a:ext cx="13239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500" b="1">
                <a:solidFill>
                  <a:srgbClr val="FF0000"/>
                </a:solidFill>
                <a:latin typeface="Times New Roman" pitchFamily="18" charset="0"/>
              </a:rPr>
              <a:t>outgoing</a:t>
            </a:r>
          </a:p>
        </p:txBody>
      </p:sp>
      <p:sp>
        <p:nvSpPr>
          <p:cNvPr id="9225" name="TextBox 16"/>
          <p:cNvSpPr txBox="1">
            <a:spLocks noChangeArrowheads="1"/>
          </p:cNvSpPr>
          <p:nvPr/>
        </p:nvSpPr>
        <p:spPr bwMode="auto">
          <a:xfrm>
            <a:off x="190500" y="366713"/>
            <a:ext cx="39592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73088" indent="-2206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881063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235075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587500" indent="-17621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0447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5019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9591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416300" indent="-176213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990000"/>
                </a:solidFill>
              </a:rPr>
              <a:t>Ⅰ. Fill in the blanks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  <p:bldP spid="9222" grpId="0" autoUpdateAnimBg="0"/>
      <p:bldP spid="9223" grpId="0" autoUpdateAnimBg="0"/>
      <p:bldP spid="922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1938" y="1014413"/>
            <a:ext cx="6246812" cy="3673475"/>
          </a:xfrm>
          <a:noFill/>
        </p:spPr>
        <p:txBody>
          <a:bodyPr wrap="none"/>
          <a:lstStyle/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1. Seen from the mountain, the town looks 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      ________________ (beautiful).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2. She has made far ________ (great) progress 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    this term than she did last year.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3. She is a head ________ (tall) than I.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4. This room is 3 times ________ (big) than 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400" b="1">
                <a:latin typeface="Times New Roman" pitchFamily="18" charset="0"/>
              </a:rPr>
              <a:t>    that one.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65175" y="1447800"/>
            <a:ext cx="23844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more beautiful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997200" y="1971675"/>
            <a:ext cx="12477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greater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65400" y="2979738"/>
            <a:ext cx="9509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430588" y="3535363"/>
            <a:ext cx="11096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bigger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88913" y="439738"/>
            <a:ext cx="5238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990000"/>
                </a:solidFill>
              </a:rPr>
              <a:t>Ⅱ. </a:t>
            </a:r>
            <a:r>
              <a:rPr lang="zh-CN" sz="2800" b="1">
                <a:solidFill>
                  <a:srgbClr val="990000"/>
                </a:solidFill>
                <a:ea typeface="黑体" pitchFamily="49" charset="-122"/>
              </a:rPr>
              <a:t>根据所给词的正确形式填空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4" grpId="0" autoUpdateAnimBg="0"/>
      <p:bldP spid="10245" grpId="0" autoUpdateAnimBg="0"/>
      <p:bldP spid="1024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838" y="957263"/>
            <a:ext cx="6173787" cy="3298825"/>
          </a:xfrm>
          <a:noFill/>
        </p:spPr>
        <p:txBody>
          <a:bodyPr wrap="none"/>
          <a:lstStyle/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5. Jim is _______ (tall) than  Mary.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6. Baobao is ____________ (young) boy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 in his class.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7. I believe English is _______________</a:t>
            </a:r>
          </a:p>
          <a:p>
            <a:pPr marL="476250" indent="-476250">
              <a:spcBef>
                <a:spcPct val="40000"/>
              </a:spcBef>
              <a:buFontTx/>
              <a:buNone/>
            </a:pPr>
            <a:r>
              <a:rPr lang="zh-CN" altLang="zh-CN" sz="2800" b="1">
                <a:latin typeface="Times New Roman" pitchFamily="18" charset="0"/>
              </a:rPr>
              <a:t>   (interesting) than any other subject.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846263" y="942975"/>
            <a:ext cx="102711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49500" y="1590675"/>
            <a:ext cx="22320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the youngest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646488" y="2743200"/>
            <a:ext cx="26638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52425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704850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58863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411288" defTabSz="7048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684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3256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828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40088" defTabSz="704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more interesting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  <p:bldP spid="11269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</Words>
  <Application>Microsoft Office PowerPoint</Application>
  <DocSecurity>0</DocSecurity>
  <PresentationFormat>自定义</PresentationFormat>
  <Paragraphs>125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黑体</vt:lpstr>
      <vt:lpstr>Times New Roman</vt:lpstr>
      <vt:lpstr>华文行楷</vt:lpstr>
      <vt:lpstr>Comic Sans MS</vt:lpstr>
      <vt:lpstr>RockoUltraFLF</vt:lpstr>
      <vt:lpstr>Arial Black</vt:lpstr>
      <vt:lpstr>SF Alien Encounters Solid</vt:lpstr>
      <vt:lpstr>钟齐翰墨毛笔</vt:lpstr>
      <vt:lpstr>金梅美工愛心字形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Ⅳ. 翻译</vt:lpstr>
      <vt:lpstr>PowerPoint 演示文稿</vt:lpstr>
      <vt:lpstr>Ⅴ. 连词成句</vt:lpstr>
      <vt:lpstr>PowerPoint 演示文稿</vt:lpstr>
      <vt:lpstr>PowerPoint 演示文稿</vt:lpstr>
      <vt:lpstr>PowerPoint 演示文稿</vt:lpstr>
      <vt:lpstr>Bye-bye </vt:lpstr>
    </vt:vector>
  </TitlesOfParts>
  <Manager/>
  <Company>MC SYSTEM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YlmF</dc:creator>
  <cp:keywords/>
  <dc:description/>
  <cp:lastModifiedBy>user</cp:lastModifiedBy>
  <cp:revision>31</cp:revision>
  <dcterms:created xsi:type="dcterms:W3CDTF">2009-05-18T09:41:38Z</dcterms:created>
  <dcterms:modified xsi:type="dcterms:W3CDTF">2015-08-12T06:34:50Z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2052-9.1.0.4047</vt:lpwstr>
  </property>
</Properties>
</file>